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server1\chaham\Dokument\Lotta\matte%20&#229;k8\statistikuppgift%20&#229;k8%20demo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invertIfNegative val="0"/>
          <c:cat>
            <c:strRef>
              <c:f>Blad2!$J$42:$J$46</c:f>
              <c:strCache>
                <c:ptCount val="5"/>
                <c:pt idx="0">
                  <c:v>33-35</c:v>
                </c:pt>
                <c:pt idx="1">
                  <c:v>36-38</c:v>
                </c:pt>
                <c:pt idx="2">
                  <c:v>39-41</c:v>
                </c:pt>
                <c:pt idx="3">
                  <c:v>42-44</c:v>
                </c:pt>
                <c:pt idx="4">
                  <c:v>45-47</c:v>
                </c:pt>
              </c:strCache>
            </c:strRef>
          </c:cat>
          <c:val>
            <c:numRef>
              <c:f>Blad2!$K$42:$K$46</c:f>
              <c:numCache>
                <c:formatCode>General</c:formatCode>
                <c:ptCount val="5"/>
                <c:pt idx="0">
                  <c:v>2</c:v>
                </c:pt>
                <c:pt idx="1">
                  <c:v>12</c:v>
                </c:pt>
                <c:pt idx="2">
                  <c:v>27</c:v>
                </c:pt>
                <c:pt idx="3">
                  <c:v>10</c:v>
                </c:pt>
                <c:pt idx="4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7089536"/>
        <c:axId val="87091072"/>
      </c:barChart>
      <c:catAx>
        <c:axId val="87089536"/>
        <c:scaling>
          <c:orientation val="minMax"/>
        </c:scaling>
        <c:delete val="0"/>
        <c:axPos val="b"/>
        <c:majorTickMark val="out"/>
        <c:minorTickMark val="none"/>
        <c:tickLblPos val="nextTo"/>
        <c:crossAx val="87091072"/>
        <c:crosses val="autoZero"/>
        <c:auto val="1"/>
        <c:lblAlgn val="ctr"/>
        <c:lblOffset val="100"/>
        <c:noMultiLvlLbl val="0"/>
      </c:catAx>
      <c:valAx>
        <c:axId val="870910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70895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32BCA-AE71-4A49-9AFC-B782987A211F}" type="datetimeFigureOut">
              <a:rPr lang="sv-SE" smtClean="0"/>
              <a:t>2017-05-30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3D2B9-4C8F-4DF3-8586-A1EBE2585F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8053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32BCA-AE71-4A49-9AFC-B782987A211F}" type="datetimeFigureOut">
              <a:rPr lang="sv-SE" smtClean="0"/>
              <a:t>2017-05-30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3D2B9-4C8F-4DF3-8586-A1EBE2585F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9113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32BCA-AE71-4A49-9AFC-B782987A211F}" type="datetimeFigureOut">
              <a:rPr lang="sv-SE" smtClean="0"/>
              <a:t>2017-05-30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3D2B9-4C8F-4DF3-8586-A1EBE2585F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2827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32BCA-AE71-4A49-9AFC-B782987A211F}" type="datetimeFigureOut">
              <a:rPr lang="sv-SE" smtClean="0"/>
              <a:t>2017-05-30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3D2B9-4C8F-4DF3-8586-A1EBE2585F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55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32BCA-AE71-4A49-9AFC-B782987A211F}" type="datetimeFigureOut">
              <a:rPr lang="sv-SE" smtClean="0"/>
              <a:t>2017-05-30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3D2B9-4C8F-4DF3-8586-A1EBE2585F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6228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32BCA-AE71-4A49-9AFC-B782987A211F}" type="datetimeFigureOut">
              <a:rPr lang="sv-SE" smtClean="0"/>
              <a:t>2017-05-30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3D2B9-4C8F-4DF3-8586-A1EBE2585F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2423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32BCA-AE71-4A49-9AFC-B782987A211F}" type="datetimeFigureOut">
              <a:rPr lang="sv-SE" smtClean="0"/>
              <a:t>2017-05-30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3D2B9-4C8F-4DF3-8586-A1EBE2585F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6344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32BCA-AE71-4A49-9AFC-B782987A211F}" type="datetimeFigureOut">
              <a:rPr lang="sv-SE" smtClean="0"/>
              <a:t>2017-05-30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3D2B9-4C8F-4DF3-8586-A1EBE2585F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9752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32BCA-AE71-4A49-9AFC-B782987A211F}" type="datetimeFigureOut">
              <a:rPr lang="sv-SE" smtClean="0"/>
              <a:t>2017-05-30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3D2B9-4C8F-4DF3-8586-A1EBE2585F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9208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32BCA-AE71-4A49-9AFC-B782987A211F}" type="datetimeFigureOut">
              <a:rPr lang="sv-SE" smtClean="0"/>
              <a:t>2017-05-30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3D2B9-4C8F-4DF3-8586-A1EBE2585F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5403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32BCA-AE71-4A49-9AFC-B782987A211F}" type="datetimeFigureOut">
              <a:rPr lang="sv-SE" smtClean="0"/>
              <a:t>2017-05-30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3D2B9-4C8F-4DF3-8586-A1EBE2585F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8207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32BCA-AE71-4A49-9AFC-B782987A211F}" type="datetimeFigureOut">
              <a:rPr lang="sv-SE" smtClean="0"/>
              <a:t>2017-05-30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3D2B9-4C8F-4DF3-8586-A1EBE2585F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2214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commons.wikimedia.org/wiki/File:Standard_deviation_diagram_micro.sv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matteboken.se/lektioner/matte-2/statistik/standardavvikels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Statistikuppgift</a:t>
            </a:r>
            <a:br>
              <a:rPr lang="sv-SE" dirty="0" smtClean="0"/>
            </a:br>
            <a:r>
              <a:rPr lang="sv-SE" dirty="0" smtClean="0"/>
              <a:t>åk8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Upptäck datorns förträfflighet i att rita diagram och beräkna statistik.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7523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Frekvenstabell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Sortera därefter värdena genom att klicka på hela kolumnen och kommandot: sortera från minsta till största.</a:t>
            </a:r>
          </a:p>
          <a:p>
            <a:r>
              <a:rPr lang="sv-SE" dirty="0" smtClean="0"/>
              <a:t>Gör nu en frekvenstabell FÖR HAND.</a:t>
            </a:r>
          </a:p>
          <a:p>
            <a:r>
              <a:rPr lang="sv-SE" dirty="0" smtClean="0"/>
              <a:t>Skriv in de intervall ni valt och räkna antalet i varje intervall, markera värdena så ser ni antalet längst ner till höger på kalkylarket.</a:t>
            </a:r>
          </a:p>
          <a:p>
            <a:r>
              <a:rPr lang="sv-SE" dirty="0"/>
              <a:t>Titta på </a:t>
            </a:r>
            <a:r>
              <a:rPr lang="sv-SE" dirty="0" smtClean="0"/>
              <a:t>kalkylarket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statistikuppgift åk8 demo2</a:t>
            </a:r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8609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Rita!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Rita nu ett diagram genom att markera frekvenstabellen och gå till:</a:t>
            </a:r>
          </a:p>
          <a:p>
            <a:r>
              <a:rPr lang="sv-SE" dirty="0" smtClean="0"/>
              <a:t>Infoga-stapel-2D jämför</a:t>
            </a:r>
          </a:p>
          <a:p>
            <a:endParaRPr lang="sv-SE" dirty="0" smtClean="0"/>
          </a:p>
          <a:p>
            <a:r>
              <a:rPr lang="sv-SE" dirty="0" smtClean="0"/>
              <a:t>Gör diagrammet</a:t>
            </a:r>
          </a:p>
          <a:p>
            <a:pPr marL="0" indent="0">
              <a:buNone/>
            </a:pPr>
            <a:r>
              <a:rPr lang="sv-SE" dirty="0" smtClean="0"/>
              <a:t>snyggt! Dvs. ändra axlar</a:t>
            </a:r>
          </a:p>
          <a:p>
            <a:pPr marL="0" indent="0">
              <a:buNone/>
            </a:pPr>
            <a:r>
              <a:rPr lang="sv-SE" dirty="0" smtClean="0"/>
              <a:t>färger, bakgrund mm.</a:t>
            </a:r>
            <a:endParaRPr lang="sv-SE" dirty="0"/>
          </a:p>
        </p:txBody>
      </p:sp>
      <p:graphicFrame>
        <p:nvGraphicFramePr>
          <p:cNvPr id="4" name="Diagra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0713006"/>
              </p:ext>
            </p:extLst>
          </p:nvPr>
        </p:nvGraphicFramePr>
        <p:xfrm>
          <a:off x="4211960" y="314096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503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Statistik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smtClean="0"/>
              <a:t>Nu ska ni ta fram medelvärde, median och standardavvikelse.</a:t>
            </a:r>
          </a:p>
          <a:p>
            <a:r>
              <a:rPr lang="sv-SE" dirty="0" smtClean="0"/>
              <a:t>Medelvärdet: markera kolumnen och titta längst ner.</a:t>
            </a:r>
          </a:p>
          <a:p>
            <a:r>
              <a:rPr lang="sv-SE" dirty="0" smtClean="0"/>
              <a:t>Median: Skriv i en tom ruta =MEDIAN(</a:t>
            </a:r>
            <a:r>
              <a:rPr lang="sv-SE" dirty="0" err="1" smtClean="0"/>
              <a:t>startruta:slutruta</a:t>
            </a:r>
            <a:r>
              <a:rPr lang="sv-SE" dirty="0" smtClean="0"/>
              <a:t>)</a:t>
            </a:r>
          </a:p>
          <a:p>
            <a:r>
              <a:rPr lang="sv-SE" dirty="0" smtClean="0"/>
              <a:t>Enklaste är att läsa av medianen direkt i </a:t>
            </a:r>
            <a:r>
              <a:rPr lang="sv-SE" dirty="0" err="1" smtClean="0"/>
              <a:t>excell</a:t>
            </a:r>
            <a:endParaRPr lang="sv-SE" dirty="0" smtClean="0"/>
          </a:p>
          <a:p>
            <a:r>
              <a:rPr lang="sv-SE" dirty="0" smtClean="0"/>
              <a:t>Standardavvikelse:=STDAV(</a:t>
            </a:r>
            <a:r>
              <a:rPr lang="sv-SE" dirty="0" err="1" smtClean="0"/>
              <a:t>startruta:slutruta</a:t>
            </a:r>
            <a:r>
              <a:rPr lang="sv-SE" dirty="0" smtClean="0"/>
              <a:t>)</a:t>
            </a:r>
          </a:p>
          <a:p>
            <a:r>
              <a:rPr lang="sv-SE" dirty="0" smtClean="0"/>
              <a:t>Eller STDEVA(</a:t>
            </a:r>
            <a:r>
              <a:rPr lang="sv-SE" dirty="0" err="1" smtClean="0"/>
              <a:t>startruta:slutruta</a:t>
            </a:r>
            <a:r>
              <a:rPr lang="sv-SE" smtClean="0"/>
              <a:t>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2617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Standardavvikelse?!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Standardavvikelsen är ett mått på hur stor spridning det är på värdena runt medelvärdet.</a:t>
            </a:r>
          </a:p>
          <a:p>
            <a:r>
              <a:rPr lang="sv-SE" dirty="0" smtClean="0"/>
              <a:t>Standardavvikelsen beräknas med:</a:t>
            </a:r>
          </a:p>
          <a:p>
            <a:r>
              <a:rPr lang="sv-SE" dirty="0">
                <a:hlinkClick r:id="rId2"/>
              </a:rPr>
              <a:t>http://</a:t>
            </a:r>
            <a:r>
              <a:rPr lang="sv-SE" dirty="0" smtClean="0">
                <a:hlinkClick r:id="rId2"/>
              </a:rPr>
              <a:t>commons.wikimedia.org/wiki/File:Standard_deviation_diagram_micro.svg</a:t>
            </a:r>
            <a:endParaRPr lang="sv-SE" dirty="0" smtClean="0"/>
          </a:p>
          <a:p>
            <a:endParaRPr lang="sv-S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497" y="4581128"/>
            <a:ext cx="38100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99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 flipV="1">
            <a:off x="467544" y="188640"/>
            <a:ext cx="8229600" cy="72008"/>
          </a:xfrm>
        </p:spPr>
        <p:txBody>
          <a:bodyPr>
            <a:normAutofit fontScale="90000"/>
          </a:bodyPr>
          <a:lstStyle/>
          <a:p>
            <a:endParaRPr lang="sv-S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Platshållare för innehåll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60648"/>
                <a:ext cx="8229600" cy="5865515"/>
              </a:xfrm>
            </p:spPr>
            <p:txBody>
              <a:bodyPr/>
              <a:lstStyle/>
              <a:p>
                <a:r>
                  <a:rPr lang="sv-SE" dirty="0" smtClean="0">
                    <a:hlinkClick r:id="rId2"/>
                  </a:rPr>
                  <a:t>http://www.matteboken.se/lektioner/matte-2/statistik/standardavvikelse</a:t>
                </a:r>
                <a:endParaRPr lang="sv-SE" dirty="0" smtClean="0"/>
              </a:p>
              <a:p>
                <a:endParaRPr lang="sv-SE" dirty="0"/>
              </a:p>
              <a:p>
                <a14:m>
                  <m:oMath xmlns:m="http://schemas.openxmlformats.org/officeDocument/2006/math">
                    <m:r>
                      <a:rPr lang="sv-SE" b="0" i="1" smtClean="0">
                        <a:latin typeface="Cambria Math"/>
                      </a:rPr>
                      <m:t>𝑠</m:t>
                    </m:r>
                    <m:r>
                      <a:rPr lang="sv-SE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sv-SE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sv-SE" b="0" i="1" smtClean="0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sv-SE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nary>
                                  <m:naryPr>
                                    <m:chr m:val="∑"/>
                                    <m:subHide m:val="on"/>
                                    <m:supHide m:val="on"/>
                                    <m:ctrlPr>
                                      <a:rPr lang="sv-SE" i="1">
                                        <a:latin typeface="Cambria Math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sv-SE" i="1">
                                        <a:latin typeface="Cambria Math"/>
                                      </a:rPr>
                                      <m:t>(</m:t>
                                    </m:r>
                                    <m:r>
                                      <a:rPr lang="sv-SE" i="1">
                                        <a:latin typeface="Cambria Math"/>
                                      </a:rPr>
                                      <m:t>𝑥</m:t>
                                    </m:r>
                                    <m:r>
                                      <a:rPr lang="sv-SE" i="1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sv-SE" i="1">
                                        <a:latin typeface="Cambria Math"/>
                                      </a:rPr>
                                      <m:t>𝑚</m:t>
                                    </m:r>
                                    <m:r>
                                      <a:rPr lang="sv-SE" i="1">
                                        <a:latin typeface="Cambria Math"/>
                                      </a:rPr>
                                      <m:t>) </m:t>
                                    </m:r>
                                  </m:e>
                                </m:nary>
                              </m:e>
                              <m:sup>
                                <m:r>
                                  <a:rPr lang="sv-SE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sv-SE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sv-SE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sv-SE" b="0" i="1" smtClean="0">
                                <a:latin typeface="Cambria Math"/>
                              </a:rPr>
                              <m:t>−1)</m:t>
                            </m:r>
                          </m:den>
                        </m:f>
                      </m:e>
                    </m:rad>
                  </m:oMath>
                </a14:m>
                <a:endParaRPr lang="sv-SE" dirty="0"/>
              </a:p>
            </p:txBody>
          </p:sp>
        </mc:Choice>
        <mc:Fallback xmlns="">
          <p:sp>
            <p:nvSpPr>
              <p:cNvPr id="3" name="Platshållare för innehåll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60648"/>
                <a:ext cx="8229600" cy="5865515"/>
              </a:xfrm>
              <a:blipFill rotWithShape="1">
                <a:blip r:embed="rId3"/>
                <a:stretch>
                  <a:fillRect l="-1630" t="-1351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025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Välj undersökning!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Kom på en statistiskundersökning som du vill göra. Det ska gå att beräkna medelvärde, median och standardavvikelse (ett mått på hur stor spridning det är på värdena).</a:t>
            </a:r>
          </a:p>
          <a:p>
            <a:r>
              <a:rPr lang="sv-SE" dirty="0" smtClean="0"/>
              <a:t>T.ex. Hur varierar skostorleken för 300 elever i åk8? (ca. 3-4 mellanstora högstadieskolor).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9403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Vilka värden ska finnas med?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Vad är största skostorleken och vad är minsta som kan finnas?</a:t>
            </a:r>
          </a:p>
          <a:p>
            <a:r>
              <a:rPr lang="sv-SE" dirty="0" smtClean="0"/>
              <a:t>Troliga värden är att minsta skostorlek är 33 och största är 47</a:t>
            </a:r>
          </a:p>
          <a:p>
            <a:r>
              <a:rPr lang="sv-SE" dirty="0" smtClean="0"/>
              <a:t>Dela in värden i ca. fem ungefär lika stora intervall.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Ex. 33-35, 36-38, 39-41, 42-44, 45-47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923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Planera simuleringen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Ni ska göra tre olika simuleringar (</a:t>
            </a:r>
            <a:r>
              <a:rPr lang="sv-SE" dirty="0" err="1" smtClean="0"/>
              <a:t>slumpningar</a:t>
            </a:r>
            <a:r>
              <a:rPr lang="sv-SE" dirty="0" smtClean="0"/>
              <a:t> av värdena) i </a:t>
            </a:r>
            <a:r>
              <a:rPr lang="sv-SE" dirty="0" err="1" smtClean="0"/>
              <a:t>google</a:t>
            </a:r>
            <a:r>
              <a:rPr lang="sv-SE" dirty="0" smtClean="0"/>
              <a:t> kalkylark</a:t>
            </a:r>
            <a:r>
              <a:rPr lang="sv-SE" dirty="0" smtClean="0"/>
              <a:t>. </a:t>
            </a:r>
            <a:r>
              <a:rPr lang="sv-SE" dirty="0" err="1" smtClean="0"/>
              <a:t>Slumpningarna</a:t>
            </a:r>
            <a:r>
              <a:rPr lang="sv-SE" dirty="0" smtClean="0"/>
              <a:t> ska vara som en våningstårta. 100 </a:t>
            </a:r>
            <a:r>
              <a:rPr lang="sv-SE" dirty="0" err="1" smtClean="0"/>
              <a:t>slumpningar</a:t>
            </a:r>
            <a:r>
              <a:rPr lang="sv-SE" dirty="0" smtClean="0"/>
              <a:t> på varje nivå.</a:t>
            </a:r>
          </a:p>
          <a:p>
            <a:pPr marL="0" indent="0">
              <a:buNone/>
            </a:pPr>
            <a:r>
              <a:rPr lang="sv-SE" dirty="0"/>
              <a:t>	</a:t>
            </a:r>
          </a:p>
        </p:txBody>
      </p:sp>
      <p:sp>
        <p:nvSpPr>
          <p:cNvPr id="4" name="Rektangel 3"/>
          <p:cNvSpPr/>
          <p:nvPr/>
        </p:nvSpPr>
        <p:spPr>
          <a:xfrm>
            <a:off x="2195736" y="4941168"/>
            <a:ext cx="540060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ektangel 4"/>
          <p:cNvSpPr/>
          <p:nvPr/>
        </p:nvSpPr>
        <p:spPr>
          <a:xfrm>
            <a:off x="2987824" y="4509120"/>
            <a:ext cx="388843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ektangel 5"/>
          <p:cNvSpPr/>
          <p:nvPr/>
        </p:nvSpPr>
        <p:spPr>
          <a:xfrm>
            <a:off x="3923928" y="4005064"/>
            <a:ext cx="194421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897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Slumpningar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Den understa tårtan slumpas alla skostorlekar mellan 33 och 47</a:t>
            </a:r>
          </a:p>
          <a:p>
            <a:r>
              <a:rPr lang="sv-SE" dirty="0" smtClean="0"/>
              <a:t>Den mittersta tårtan slumpas alla skostorlekar mellan 36 och 44</a:t>
            </a:r>
          </a:p>
          <a:p>
            <a:r>
              <a:rPr lang="sv-SE" dirty="0" smtClean="0"/>
              <a:t>Den översta tårtan slumpas alla skostorlekar mellan 39 och 41.</a:t>
            </a:r>
          </a:p>
          <a:p>
            <a:r>
              <a:rPr lang="sv-SE" dirty="0" smtClean="0"/>
              <a:t>Till sist läggs alla slumpade värden ihop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8276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På detta sätt får ni flest i intervallet 39 till 41 och färre och färre personer som har de minsta respektive största skostorlekarna.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983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Formler i Google kalkylark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smtClean="0"/>
              <a:t>För att slumpa värden mellan 33 och 47. Skriv i funktionsfältet i </a:t>
            </a:r>
            <a:r>
              <a:rPr lang="sv-SE" dirty="0" err="1" smtClean="0"/>
              <a:t>google</a:t>
            </a:r>
            <a:r>
              <a:rPr lang="sv-SE" dirty="0" smtClean="0"/>
              <a:t> kalkylark:</a:t>
            </a:r>
          </a:p>
          <a:p>
            <a:r>
              <a:rPr lang="sv-SE" dirty="0" smtClean="0"/>
              <a:t>=HELTAL(33+15*SLUMP())</a:t>
            </a:r>
          </a:p>
          <a:p>
            <a:r>
              <a:rPr lang="sv-SE" dirty="0" smtClean="0"/>
              <a:t>Det är 14 intervall, men för att få med värdet 33 måste man i </a:t>
            </a:r>
            <a:r>
              <a:rPr lang="sv-SE" dirty="0" err="1" smtClean="0"/>
              <a:t>google</a:t>
            </a:r>
            <a:r>
              <a:rPr lang="sv-SE" dirty="0" smtClean="0"/>
              <a:t> kalkylark skriva 15 intervall.</a:t>
            </a:r>
          </a:p>
          <a:p>
            <a:r>
              <a:rPr lang="sv-SE" dirty="0" smtClean="0"/>
              <a:t>Med slump kommandot slumpar man värden mellan 0 och 1. Vi vill ju lägga till mellan 0 och 14. Därför multiplicerar vi slumpen med 15 och tar sedan heltalet (Vi är inte intresserade av decimaler!)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1463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23528" y="-819472"/>
            <a:ext cx="8229600" cy="1143000"/>
          </a:xfrm>
        </p:spPr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r>
              <a:rPr lang="sv-SE" dirty="0" smtClean="0"/>
              <a:t>För att slumpa 100 värden, ta tag i nedersta högra hörnet på rutan som du precis skrivet formeln i och drag den nedåt så du får 100 värden.</a:t>
            </a:r>
          </a:p>
          <a:p>
            <a:r>
              <a:rPr lang="sv-SE" dirty="0" smtClean="0"/>
              <a:t>Titta på excelldokumentet 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statistikuppgift åk8 demo2</a:t>
            </a:r>
          </a:p>
          <a:p>
            <a:r>
              <a:rPr lang="sv-SE" dirty="0" smtClean="0"/>
              <a:t>Upprepa sedan 100 </a:t>
            </a:r>
            <a:r>
              <a:rPr lang="sv-SE" dirty="0" err="1" smtClean="0"/>
              <a:t>slumpningar</a:t>
            </a:r>
            <a:r>
              <a:rPr lang="sv-SE" dirty="0" smtClean="0"/>
              <a:t> i en annan kolumn, men med det mindre intervallet. I detta fall </a:t>
            </a:r>
            <a:r>
              <a:rPr lang="sv-SE" dirty="0"/>
              <a:t>=</a:t>
            </a:r>
            <a:r>
              <a:rPr lang="sv-SE" dirty="0" smtClean="0"/>
              <a:t>HELTAL(36+9*SLUMP())</a:t>
            </a:r>
          </a:p>
          <a:p>
            <a:r>
              <a:rPr lang="sv-SE" dirty="0" smtClean="0"/>
              <a:t>Till sist slumpas översta tårtbiten (100 </a:t>
            </a:r>
            <a:r>
              <a:rPr lang="sv-SE" dirty="0" err="1" smtClean="0"/>
              <a:t>slumpningar</a:t>
            </a:r>
            <a:r>
              <a:rPr lang="sv-SE" dirty="0" smtClean="0"/>
              <a:t>) </a:t>
            </a:r>
            <a:r>
              <a:rPr lang="sv-SE" dirty="0"/>
              <a:t>=</a:t>
            </a:r>
            <a:r>
              <a:rPr lang="sv-SE" dirty="0" smtClean="0"/>
              <a:t>HELTAL(39+3*SLUMP</a:t>
            </a:r>
            <a:r>
              <a:rPr lang="sv-SE" dirty="0"/>
              <a:t>())</a:t>
            </a:r>
          </a:p>
          <a:p>
            <a:pPr marL="0" indent="0">
              <a:buNone/>
            </a:pPr>
            <a:endParaRPr lang="sv-SE" dirty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2567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Lägg ihop alla </a:t>
            </a:r>
            <a:r>
              <a:rPr lang="sv-SE" dirty="0" err="1" smtClean="0"/>
              <a:t>slumpningar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Nu ska alla värden läggas ihop i en kolumn och sorteras. Om ni bara kopierar över värdena, slumpas de om hela tiden. Ni måste först spara dem som värden:</a:t>
            </a:r>
          </a:p>
          <a:p>
            <a:r>
              <a:rPr lang="sv-SE" dirty="0" smtClean="0"/>
              <a:t>Kopiera kolumnen med </a:t>
            </a:r>
            <a:r>
              <a:rPr lang="sv-SE" dirty="0" err="1" smtClean="0"/>
              <a:t>ctrl</a:t>
            </a:r>
            <a:r>
              <a:rPr lang="sv-SE" dirty="0" smtClean="0"/>
              <a:t> C, gå till den kolumn du vill överföra värdena (översta rutan i kolumnen och höger klicka: Klistra in special, klistra in som värden</a:t>
            </a:r>
          </a:p>
          <a:p>
            <a:r>
              <a:rPr lang="sv-SE" dirty="0" smtClean="0"/>
              <a:t>Lägg alla värden efter varandra i en kolumn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8660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615</Words>
  <Application>Microsoft Office PowerPoint</Application>
  <PresentationFormat>Bildspel på skärmen (4:3)</PresentationFormat>
  <Paragraphs>62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5" baseType="lpstr">
      <vt:lpstr>Office-tema</vt:lpstr>
      <vt:lpstr>Statistikuppgift åk8</vt:lpstr>
      <vt:lpstr>Välj undersökning!</vt:lpstr>
      <vt:lpstr>Vilka värden ska finnas med?</vt:lpstr>
      <vt:lpstr>Planera simuleringen</vt:lpstr>
      <vt:lpstr>Slumpningar</vt:lpstr>
      <vt:lpstr>PowerPoint-presentation</vt:lpstr>
      <vt:lpstr>Formler i Google kalkylark</vt:lpstr>
      <vt:lpstr>PowerPoint-presentation</vt:lpstr>
      <vt:lpstr>Lägg ihop alla slumpningar</vt:lpstr>
      <vt:lpstr>Frekvenstabell</vt:lpstr>
      <vt:lpstr>Rita!</vt:lpstr>
      <vt:lpstr>Statistik</vt:lpstr>
      <vt:lpstr>Standardavvikelse?!</vt:lpstr>
      <vt:lpstr>PowerPoint-presentation</vt:lpstr>
    </vt:vector>
  </TitlesOfParts>
  <Company>Täby Kommun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Statistikuppgift åk8</dc:title>
  <dc:creator>Charlotta Hambraeus</dc:creator>
  <cp:lastModifiedBy>Lotta Hambraeus</cp:lastModifiedBy>
  <cp:revision>27</cp:revision>
  <dcterms:created xsi:type="dcterms:W3CDTF">2013-08-28T07:06:49Z</dcterms:created>
  <dcterms:modified xsi:type="dcterms:W3CDTF">2017-05-30T11:04:23Z</dcterms:modified>
</cp:coreProperties>
</file>